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5" r:id="rId4"/>
    <p:sldId id="266" r:id="rId5"/>
    <p:sldId id="271" r:id="rId6"/>
    <p:sldId id="275" r:id="rId7"/>
    <p:sldId id="276" r:id="rId8"/>
    <p:sldId id="277" r:id="rId9"/>
    <p:sldId id="278" r:id="rId10"/>
    <p:sldId id="279" r:id="rId11"/>
    <p:sldId id="281" r:id="rId12"/>
    <p:sldId id="272" r:id="rId13"/>
    <p:sldId id="282" r:id="rId14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271A6A-7788-4009-B73B-32BBFA3648E1}" v="8" dt="2025-10-31T16:21:33.9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066" autoAdjust="0"/>
  </p:normalViewPr>
  <p:slideViewPr>
    <p:cSldViewPr snapToGrid="0">
      <p:cViewPr>
        <p:scale>
          <a:sx n="50" d="100"/>
          <a:sy n="50" d="100"/>
        </p:scale>
        <p:origin x="-12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tte Vejby Schou" userId="eace2373-a1d8-47bd-9864-fc782268c886" providerId="ADAL" clId="{62271A6A-7788-4009-B73B-32BBFA3648E1}"/>
    <pc:docChg chg="custSel addSld delSld modSld sldOrd">
      <pc:chgData name="Ditte Vejby Schou" userId="eace2373-a1d8-47bd-9864-fc782268c886" providerId="ADAL" clId="{62271A6A-7788-4009-B73B-32BBFA3648E1}" dt="2025-10-31T19:23:35.401" v="662" actId="5793"/>
      <pc:docMkLst>
        <pc:docMk/>
      </pc:docMkLst>
      <pc:sldChg chg="modSp mod">
        <pc:chgData name="Ditte Vejby Schou" userId="eace2373-a1d8-47bd-9864-fc782268c886" providerId="ADAL" clId="{62271A6A-7788-4009-B73B-32BBFA3648E1}" dt="2025-10-20T12:53:18.930" v="46" actId="1076"/>
        <pc:sldMkLst>
          <pc:docMk/>
          <pc:sldMk cId="2880753564" sldId="256"/>
        </pc:sldMkLst>
        <pc:spChg chg="mod">
          <ac:chgData name="Ditte Vejby Schou" userId="eace2373-a1d8-47bd-9864-fc782268c886" providerId="ADAL" clId="{62271A6A-7788-4009-B73B-32BBFA3648E1}" dt="2025-10-20T12:53:18.930" v="46" actId="1076"/>
          <ac:spMkLst>
            <pc:docMk/>
            <pc:sldMk cId="2880753564" sldId="256"/>
            <ac:spMk id="2" creationId="{4DD16D15-487F-9AD8-A222-DF23DFE020D3}"/>
          </ac:spMkLst>
        </pc:spChg>
        <pc:picChg chg="mod">
          <ac:chgData name="Ditte Vejby Schou" userId="eace2373-a1d8-47bd-9864-fc782268c886" providerId="ADAL" clId="{62271A6A-7788-4009-B73B-32BBFA3648E1}" dt="2025-10-20T12:53:13.486" v="45" actId="14100"/>
          <ac:picMkLst>
            <pc:docMk/>
            <pc:sldMk cId="2880753564" sldId="256"/>
            <ac:picMk id="5" creationId="{5C458952-68BE-897E-5F1A-47D8F9A3ECC3}"/>
          </ac:picMkLst>
        </pc:picChg>
      </pc:sldChg>
      <pc:sldChg chg="modSp mod">
        <pc:chgData name="Ditte Vejby Schou" userId="eace2373-a1d8-47bd-9864-fc782268c886" providerId="ADAL" clId="{62271A6A-7788-4009-B73B-32BBFA3648E1}" dt="2025-10-31T19:22:56.307" v="660" actId="20577"/>
        <pc:sldMkLst>
          <pc:docMk/>
          <pc:sldMk cId="0" sldId="258"/>
        </pc:sldMkLst>
        <pc:spChg chg="mod">
          <ac:chgData name="Ditte Vejby Schou" userId="eace2373-a1d8-47bd-9864-fc782268c886" providerId="ADAL" clId="{62271A6A-7788-4009-B73B-32BBFA3648E1}" dt="2025-10-20T12:54:15.596" v="49" actId="2711"/>
          <ac:spMkLst>
            <pc:docMk/>
            <pc:sldMk cId="0" sldId="258"/>
            <ac:spMk id="3" creationId="{00000000-0000-0000-0000-000000000000}"/>
          </ac:spMkLst>
        </pc:spChg>
        <pc:spChg chg="mod">
          <ac:chgData name="Ditte Vejby Schou" userId="eace2373-a1d8-47bd-9864-fc782268c886" providerId="ADAL" clId="{62271A6A-7788-4009-B73B-32BBFA3648E1}" dt="2025-10-31T19:22:56.307" v="660" actId="20577"/>
          <ac:spMkLst>
            <pc:docMk/>
            <pc:sldMk cId="0" sldId="258"/>
            <ac:spMk id="4" creationId="{00000000-0000-0000-0000-000000000000}"/>
          </ac:spMkLst>
        </pc:spChg>
      </pc:sldChg>
      <pc:sldChg chg="addSp modSp mod">
        <pc:chgData name="Ditte Vejby Schou" userId="eace2373-a1d8-47bd-9864-fc782268c886" providerId="ADAL" clId="{62271A6A-7788-4009-B73B-32BBFA3648E1}" dt="2025-10-31T19:23:35.401" v="662" actId="5793"/>
        <pc:sldMkLst>
          <pc:docMk/>
          <pc:sldMk cId="0" sldId="265"/>
        </pc:sldMkLst>
        <pc:spChg chg="mod">
          <ac:chgData name="Ditte Vejby Schou" userId="eace2373-a1d8-47bd-9864-fc782268c886" providerId="ADAL" clId="{62271A6A-7788-4009-B73B-32BBFA3648E1}" dt="2025-10-31T19:23:35.401" v="662" actId="5793"/>
          <ac:spMkLst>
            <pc:docMk/>
            <pc:sldMk cId="0" sldId="265"/>
            <ac:spMk id="4" creationId="{00000000-0000-0000-0000-000000000000}"/>
          </ac:spMkLst>
        </pc:spChg>
        <pc:spChg chg="add mod">
          <ac:chgData name="Ditte Vejby Schou" userId="eace2373-a1d8-47bd-9864-fc782268c886" providerId="ADAL" clId="{62271A6A-7788-4009-B73B-32BBFA3648E1}" dt="2025-10-31T16:22:03.495" v="365" actId="1076"/>
          <ac:spMkLst>
            <pc:docMk/>
            <pc:sldMk cId="0" sldId="265"/>
            <ac:spMk id="9" creationId="{26EAC835-1C70-8CBD-B391-3B5DA5572D59}"/>
          </ac:spMkLst>
        </pc:spChg>
        <pc:picChg chg="add mod">
          <ac:chgData name="Ditte Vejby Schou" userId="eace2373-a1d8-47bd-9864-fc782268c886" providerId="ADAL" clId="{62271A6A-7788-4009-B73B-32BBFA3648E1}" dt="2025-10-31T16:22:04.352" v="366" actId="1076"/>
          <ac:picMkLst>
            <pc:docMk/>
            <pc:sldMk cId="0" sldId="265"/>
            <ac:picMk id="7" creationId="{65A89198-BDD5-77B1-C97C-1B67BF5461EE}"/>
          </ac:picMkLst>
        </pc:picChg>
      </pc:sldChg>
      <pc:sldChg chg="ord">
        <pc:chgData name="Ditte Vejby Schou" userId="eace2373-a1d8-47bd-9864-fc782268c886" providerId="ADAL" clId="{62271A6A-7788-4009-B73B-32BBFA3648E1}" dt="2025-10-20T12:51:00.325" v="3"/>
        <pc:sldMkLst>
          <pc:docMk/>
          <pc:sldMk cId="0" sldId="272"/>
        </pc:sldMkLst>
      </pc:sldChg>
      <pc:sldChg chg="new del">
        <pc:chgData name="Ditte Vejby Schou" userId="eace2373-a1d8-47bd-9864-fc782268c886" providerId="ADAL" clId="{62271A6A-7788-4009-B73B-32BBFA3648E1}" dt="2025-10-20T12:52:45.245" v="6" actId="47"/>
        <pc:sldMkLst>
          <pc:docMk/>
          <pc:sldMk cId="2296463406" sldId="280"/>
        </pc:sldMkLst>
      </pc:sldChg>
      <pc:sldChg chg="addSp delSp modSp add mod">
        <pc:chgData name="Ditte Vejby Schou" userId="eace2373-a1d8-47bd-9864-fc782268c886" providerId="ADAL" clId="{62271A6A-7788-4009-B73B-32BBFA3648E1}" dt="2025-10-31T16:20:14.379" v="308" actId="208"/>
        <pc:sldMkLst>
          <pc:docMk/>
          <pc:sldMk cId="2068626491" sldId="281"/>
        </pc:sldMkLst>
        <pc:spChg chg="del mod">
          <ac:chgData name="Ditte Vejby Schou" userId="eace2373-a1d8-47bd-9864-fc782268c886" providerId="ADAL" clId="{62271A6A-7788-4009-B73B-32BBFA3648E1}" dt="2025-10-31T16:19:52.693" v="304" actId="478"/>
          <ac:spMkLst>
            <pc:docMk/>
            <pc:sldMk cId="2068626491" sldId="281"/>
            <ac:spMk id="5" creationId="{03B8949D-668E-6FDA-A7EB-2CB174E11A6B}"/>
          </ac:spMkLst>
        </pc:spChg>
        <pc:spChg chg="mod">
          <ac:chgData name="Ditte Vejby Schou" userId="eace2373-a1d8-47bd-9864-fc782268c886" providerId="ADAL" clId="{62271A6A-7788-4009-B73B-32BBFA3648E1}" dt="2025-10-20T12:52:54.345" v="27" actId="20577"/>
          <ac:spMkLst>
            <pc:docMk/>
            <pc:sldMk cId="2068626491" sldId="281"/>
            <ac:spMk id="6" creationId="{F4E3AE73-FCBC-F1E4-7AC7-1721987C2AB7}"/>
          </ac:spMkLst>
        </pc:spChg>
        <pc:picChg chg="add mod">
          <ac:chgData name="Ditte Vejby Schou" userId="eace2373-a1d8-47bd-9864-fc782268c886" providerId="ADAL" clId="{62271A6A-7788-4009-B73B-32BBFA3648E1}" dt="2025-10-31T16:20:14.379" v="308" actId="208"/>
          <ac:picMkLst>
            <pc:docMk/>
            <pc:sldMk cId="2068626491" sldId="281"/>
            <ac:picMk id="7" creationId="{F2F00788-C9F3-5900-D878-C5A83CF10915}"/>
          </ac:picMkLst>
        </pc:picChg>
      </pc:sldChg>
      <pc:sldChg chg="add del setBg">
        <pc:chgData name="Ditte Vejby Schou" userId="eace2373-a1d8-47bd-9864-fc782268c886" providerId="ADAL" clId="{62271A6A-7788-4009-B73B-32BBFA3648E1}" dt="2025-10-20T12:55:07.096" v="52" actId="47"/>
        <pc:sldMkLst>
          <pc:docMk/>
          <pc:sldMk cId="603873653" sldId="282"/>
        </pc:sldMkLst>
      </pc:sldChg>
      <pc:sldChg chg="add del setBg">
        <pc:chgData name="Ditte Vejby Schou" userId="eace2373-a1d8-47bd-9864-fc782268c886" providerId="ADAL" clId="{62271A6A-7788-4009-B73B-32BBFA3648E1}" dt="2025-10-20T12:55:12.687" v="54"/>
        <pc:sldMkLst>
          <pc:docMk/>
          <pc:sldMk cId="1623061506" sldId="282"/>
        </pc:sldMkLst>
      </pc:sldChg>
      <pc:sldChg chg="modSp add mod ord">
        <pc:chgData name="Ditte Vejby Schou" userId="eace2373-a1d8-47bd-9864-fc782268c886" providerId="ADAL" clId="{62271A6A-7788-4009-B73B-32BBFA3648E1}" dt="2025-10-20T12:57:18.431" v="161" actId="20577"/>
        <pc:sldMkLst>
          <pc:docMk/>
          <pc:sldMk cId="3340548278" sldId="282"/>
        </pc:sldMkLst>
        <pc:spChg chg="mod">
          <ac:chgData name="Ditte Vejby Schou" userId="eace2373-a1d8-47bd-9864-fc782268c886" providerId="ADAL" clId="{62271A6A-7788-4009-B73B-32BBFA3648E1}" dt="2025-10-20T12:57:18.431" v="161" actId="20577"/>
          <ac:spMkLst>
            <pc:docMk/>
            <pc:sldMk cId="3340548278" sldId="282"/>
            <ac:spMk id="2" creationId="{E38D4850-40AF-090D-753D-FDE5CC528B06}"/>
          </ac:spMkLst>
        </pc:spChg>
      </pc:sldChg>
      <pc:sldChg chg="addSp delSp new del mod">
        <pc:chgData name="Ditte Vejby Schou" userId="eace2373-a1d8-47bd-9864-fc782268c886" providerId="ADAL" clId="{62271A6A-7788-4009-B73B-32BBFA3648E1}" dt="2025-10-31T16:21:29.164" v="312" actId="47"/>
        <pc:sldMkLst>
          <pc:docMk/>
          <pc:sldMk cId="2144601232" sldId="283"/>
        </pc:sldMkLst>
        <pc:picChg chg="add del">
          <ac:chgData name="Ditte Vejby Schou" userId="eace2373-a1d8-47bd-9864-fc782268c886" providerId="ADAL" clId="{62271A6A-7788-4009-B73B-32BBFA3648E1}" dt="2025-10-31T16:21:27.453" v="311" actId="21"/>
          <ac:picMkLst>
            <pc:docMk/>
            <pc:sldMk cId="2144601232" sldId="283"/>
            <ac:picMk id="3" creationId="{65A89198-BDD5-77B1-C97C-1B67BF5461E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BEA36-9B81-4AE2-A8C7-CA679882C504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BE279-CC37-4C10-A813-784D938F94A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36989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 err="1"/>
              <a:t>Bygger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receptive og </a:t>
            </a:r>
            <a:r>
              <a:rPr lang="en-US" dirty="0" err="1"/>
              <a:t>produktive</a:t>
            </a:r>
            <a:r>
              <a:rPr lang="en-US" dirty="0"/>
              <a:t> processer</a:t>
            </a:r>
          </a:p>
          <a:p>
            <a:r>
              <a:rPr lang="en-US" dirty="0" err="1"/>
              <a:t>Gennem</a:t>
            </a:r>
            <a:r>
              <a:rPr lang="en-US" dirty="0"/>
              <a:t> </a:t>
            </a:r>
            <a:r>
              <a:rPr lang="en-US" dirty="0" err="1"/>
              <a:t>undren</a:t>
            </a:r>
            <a:r>
              <a:rPr lang="en-US" dirty="0"/>
              <a:t>, </a:t>
            </a:r>
            <a:r>
              <a:rPr lang="en-US" dirty="0" err="1"/>
              <a:t>dialoger</a:t>
            </a:r>
            <a:r>
              <a:rPr lang="en-US" dirty="0"/>
              <a:t>, </a:t>
            </a:r>
            <a:r>
              <a:rPr lang="en-US" dirty="0" err="1"/>
              <a:t>undersøgelse</a:t>
            </a:r>
            <a:endParaRPr lang="en-US" dirty="0"/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 err="1"/>
              <a:t>Plakat</a:t>
            </a:r>
            <a:r>
              <a:rPr lang="en-US" dirty="0"/>
              <a:t>, der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hænge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klassen</a:t>
            </a:r>
            <a:endParaRPr lang="en-US" dirty="0"/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BE279-CC37-4C10-A813-784D938F94AE}" type="slidenum">
              <a:rPr lang="da-DK" smtClean="0"/>
              <a:t>13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8245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algn="l">
              <a:lnSpc>
                <a:spcPts val="2613"/>
              </a:lnSpc>
            </a:pPr>
            <a:r>
              <a:rPr lang="en-US" sz="1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Adgang</a:t>
            </a:r>
            <a:r>
              <a:rPr lang="en-US" sz="1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via </a:t>
            </a:r>
            <a:r>
              <a:rPr lang="en-US" sz="1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Skoletube</a:t>
            </a:r>
            <a:r>
              <a:rPr lang="en-US" sz="1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Brug </a:t>
            </a:r>
            <a:r>
              <a:rPr lang="en-US" sz="1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evt</a:t>
            </a:r>
            <a:r>
              <a:rPr lang="en-US" sz="1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US" sz="1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skabeloner</a:t>
            </a:r>
            <a:r>
              <a:rPr lang="en-US" sz="1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og </a:t>
            </a:r>
            <a:r>
              <a:rPr lang="en-US" sz="1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ellers</a:t>
            </a:r>
            <a:r>
              <a:rPr lang="en-US" sz="1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er der </a:t>
            </a:r>
            <a:r>
              <a:rPr lang="en-US" sz="1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gode</a:t>
            </a:r>
            <a:r>
              <a:rPr lang="en-US" sz="1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vejledninger</a:t>
            </a:r>
            <a:r>
              <a:rPr lang="en-US" sz="1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at </a:t>
            </a:r>
            <a:r>
              <a:rPr lang="en-US" sz="1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følge</a:t>
            </a:r>
            <a:r>
              <a:rPr lang="en-US" sz="1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via </a:t>
            </a:r>
            <a:r>
              <a:rPr lang="en-US" sz="1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programmet</a:t>
            </a:r>
            <a:r>
              <a:rPr lang="en-US" sz="1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Ditte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Ditte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Ditte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Ditte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35005-6794-8A1C-1476-6CAA19B80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318A8AF-5568-B45E-A790-46A20BE87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60380D-68F1-1CF9-9882-5B9365DD010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A2C9135-9566-DBAB-FE04-3A14A3EFBBE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E021F93-31AB-3D7B-060E-D40CC9B4F8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Ditte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74B36-6266-BCF4-4E84-50F6A30876C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0B3C34-C8EA-E457-4966-A9B7D4B26F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760802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A13A80-AC77-0136-12D5-1E5EBAAF21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FFE67011-50C3-03D7-52AA-8F56B3EF02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05B18B3-0DA6-3E68-2341-3F2C1A83B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8DD0-8925-452B-AC9B-83C4D8A6767E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051D8F3-3DC4-249F-AD3C-29F4C1828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8769F97-B466-7E39-8F8E-50AB7DF03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A7B0-D8D5-4B6A-BBB5-69695929D6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28944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BCAF3-9EDF-0EA8-8F8D-C106F0295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EEC1855A-142B-351E-172E-4E9C0498F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D6F76EA-7646-1330-3562-206E6D566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8DD0-8925-452B-AC9B-83C4D8A6767E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7C66EC1-D089-9FE6-99C4-609F60FE3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7224846-2858-BD99-C48E-4225157A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A7B0-D8D5-4B6A-BBB5-69695929D6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74068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B342399B-11E0-3B11-8D11-A2A273143F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2378DCDB-4D10-BE13-6086-602C59E2ED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2D8D20E-8202-EE55-5FD8-BBF8592F7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8DD0-8925-452B-AC9B-83C4D8A6767E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8F84820-3387-A934-F96A-49DA9DBFE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D83A57E-049D-847F-FE68-6E7345DBF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A7B0-D8D5-4B6A-BBB5-69695929D6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71333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629ABC-76E9-6FC3-762F-F387AB991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31A2804-D8C5-A252-5783-EC8C49F09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43BF321-DFFF-A5C7-41B2-81D56A190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8DD0-8925-452B-AC9B-83C4D8A6767E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4D86673-55EC-3C94-9E02-7348030CA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D38D829-A9D7-268F-344B-D673B618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A7B0-D8D5-4B6A-BBB5-69695929D6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30572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A11CC1-C2CB-CB3B-CA55-1C4532064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A763B94-8742-E4B6-8599-F04A1954D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7796DBF-5458-F86C-0670-3F16D8F5C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8DD0-8925-452B-AC9B-83C4D8A6767E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A1E98E1-E436-666A-DAF4-5BE017AD3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8FA4C0B-63BA-9531-1927-FAF20281B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A7B0-D8D5-4B6A-BBB5-69695929D6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46810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6C11DA-0028-F9ED-2C3B-DE7BAD16E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0C2E150-0BAA-8328-17D7-4D34618A88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CB4E0873-AD8B-E732-9B77-5B95A05127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7C69596C-C084-204A-2096-141CAE477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8DD0-8925-452B-AC9B-83C4D8A6767E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2003526-0083-E234-7072-4D48B95E0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C9D46C71-B15D-1726-B9A9-F4E38B40F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A7B0-D8D5-4B6A-BBB5-69695929D6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35255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7A88FC-480B-5329-D4D2-12EB9187C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E6BE841-6117-AEF8-7E79-15DB7CC1F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2D079DB3-2900-967A-68DA-5B8B5E4BD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54D851E4-A12D-FCB6-6A02-413E66DEFA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C442CA70-019A-36D3-95EE-4E1AC4A4CF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C954AA8F-3585-6634-EE1C-CEFA98501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8DD0-8925-452B-AC9B-83C4D8A6767E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4AE1A4F4-8273-3828-B0C6-13DEDE855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3DB3DD60-F0EA-0C27-DDC0-0B7055FC9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A7B0-D8D5-4B6A-BBB5-69695929D6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14548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8B08EF-B938-7744-4640-BBEC7EF54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57CA1760-DECF-E9CA-CACA-9BE6D6653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8DD0-8925-452B-AC9B-83C4D8A6767E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A9168C92-B9B5-E06A-ECAB-7935FB24A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0607BB2E-E1AC-5938-B0AC-F3D38A831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A7B0-D8D5-4B6A-BBB5-69695929D6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10785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76E8DF68-C1B9-090D-C17E-992E5F6DE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8DD0-8925-452B-AC9B-83C4D8A6767E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54AF0C59-99E7-C77A-F234-353EC1E6A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40698E5A-A965-0675-C88D-499E3AE3B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A7B0-D8D5-4B6A-BBB5-69695929D6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70202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B0DB4E-2185-A50A-1E30-A056DE96B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B6E8A8A4-4542-9CE0-45B1-F2F021DE6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33DF4ADD-B559-1DC6-8C80-53A4E2CBCD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C84BA7E4-3C5D-E8F5-855B-F30B6099A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8DD0-8925-452B-AC9B-83C4D8A6767E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6C4C4A9-1568-A091-431B-36AC07F2A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74ADFFF5-69C0-BB16-EAB0-E8805811F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A7B0-D8D5-4B6A-BBB5-69695929D6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21913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696D8B-2DC2-80BB-D34E-9571B2E83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7EAB9C19-C975-267C-124A-66CB086C36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24ADDCA1-55D3-999B-AB07-7861EE8D1C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EA440DF8-C3C9-775D-1F01-CA14C24D7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8DD0-8925-452B-AC9B-83C4D8A6767E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D1F778B1-BC0E-D2B9-8A31-80A1A08DB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F971F369-D167-5308-F3CA-84D239CB3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A7B0-D8D5-4B6A-BBB5-69695929D6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9441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D3F84595-EFA8-60E7-F55B-9CE88FF3B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4939DF0F-5206-AE91-B0A6-D2E2C4FD9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FE870FB-A1C8-F2D7-5C9B-0D6E84DE40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38DD0-8925-452B-AC9B-83C4D8A6767E}" type="datetimeFigureOut">
              <a:rPr lang="da-DK" smtClean="0"/>
              <a:t>31-10-2025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A4DB01F0-9F07-63E7-7482-973464AF66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0FC3F5F-0880-D233-C081-27E810BBE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61A7B0-D8D5-4B6A-BBB5-69695929D62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0981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D16D15-487F-9AD8-A222-DF23DFE020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8691" y="2235200"/>
            <a:ext cx="9144000" cy="2387600"/>
          </a:xfrm>
        </p:spPr>
        <p:txBody>
          <a:bodyPr/>
          <a:lstStyle/>
          <a:p>
            <a:r>
              <a:rPr lang="da-DK" dirty="0" err="1">
                <a:solidFill>
                  <a:schemeClr val="bg1"/>
                </a:solidFill>
              </a:rPr>
              <a:t>Youtube</a:t>
            </a:r>
            <a:r>
              <a:rPr lang="da-DK" dirty="0">
                <a:solidFill>
                  <a:schemeClr val="bg1"/>
                </a:solidFill>
              </a:rPr>
              <a:t> shorts og algoritmisk literacy</a:t>
            </a:r>
          </a:p>
        </p:txBody>
      </p:sp>
      <p:pic>
        <p:nvPicPr>
          <p:cNvPr id="5" name="Billede 4" descr="Et billede, der indeholder tekst, Font/skrifttype, skærmbillede, Grafik&#10;&#10;Automatisk genereret beskrivelse">
            <a:extLst>
              <a:ext uri="{FF2B5EF4-FFF2-40B4-BE49-F238E27FC236}">
                <a16:creationId xmlns:a16="http://schemas.microsoft.com/office/drawing/2014/main" id="{5C458952-68BE-897E-5F1A-47D8F9A3E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008" y="239005"/>
            <a:ext cx="3953296" cy="103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753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2192000" cy="6858000"/>
            <a:chOff x="0" y="0"/>
            <a:chExt cx="13239462" cy="744719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239462" cy="7447197"/>
            </a:xfrm>
            <a:custGeom>
              <a:avLst/>
              <a:gdLst/>
              <a:ahLst/>
              <a:cxnLst/>
              <a:rect l="l" t="t" r="r" b="b"/>
              <a:pathLst>
                <a:path w="13239462" h="7447197">
                  <a:moveTo>
                    <a:pt x="0" y="0"/>
                  </a:moveTo>
                  <a:lnTo>
                    <a:pt x="0" y="7447197"/>
                  </a:lnTo>
                  <a:lnTo>
                    <a:pt x="13239462" y="7447197"/>
                  </a:lnTo>
                  <a:lnTo>
                    <a:pt x="13239462" y="0"/>
                  </a:lnTo>
                  <a:lnTo>
                    <a:pt x="0" y="0"/>
                  </a:lnTo>
                  <a:close/>
                  <a:moveTo>
                    <a:pt x="13178501" y="7386237"/>
                  </a:moveTo>
                  <a:lnTo>
                    <a:pt x="59690" y="7386237"/>
                  </a:lnTo>
                  <a:lnTo>
                    <a:pt x="59690" y="59690"/>
                  </a:lnTo>
                  <a:lnTo>
                    <a:pt x="13178501" y="59690"/>
                  </a:lnTo>
                  <a:lnTo>
                    <a:pt x="13178501" y="7386237"/>
                  </a:lnTo>
                  <a:close/>
                </a:path>
              </a:pathLst>
            </a:custGeom>
            <a:solidFill>
              <a:srgbClr val="3B5272"/>
            </a:solidFill>
          </p:spPr>
          <p:txBody>
            <a:bodyPr/>
            <a:lstStyle/>
            <a:p>
              <a:endParaRPr lang="da-DK" sz="1200"/>
            </a:p>
          </p:txBody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929516" y="1560058"/>
            <a:ext cx="4576684" cy="4210549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506129" y="1314970"/>
            <a:ext cx="6629491" cy="4700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33"/>
              </a:lnSpc>
            </a:pPr>
            <a:r>
              <a:rPr lang="en-US" sz="1667" b="1" dirty="0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Hashtag - </a:t>
            </a:r>
            <a:r>
              <a:rPr lang="en-US" sz="1667" b="1" dirty="0" err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en</a:t>
            </a:r>
            <a:r>
              <a:rPr lang="en-US" sz="1667" b="1" dirty="0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1667" b="1" dirty="0" err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kommunikativ</a:t>
            </a:r>
            <a:r>
              <a:rPr lang="en-US" sz="1667" b="1" dirty="0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1667" b="1" dirty="0" err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overhalingsbane</a:t>
            </a:r>
            <a:endParaRPr lang="en-US" sz="1667" b="1" dirty="0">
              <a:solidFill>
                <a:srgbClr val="2B2C30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  <a:p>
            <a:pPr marL="359854" lvl="1" indent="-179927">
              <a:lnSpc>
                <a:spcPts val="2333"/>
              </a:lnSpc>
              <a:buFont typeface="Arial"/>
              <a:buChar char="•"/>
            </a:pP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Overvej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hvilke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#hashtags I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vil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bruge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til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jeres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video? Husk, det er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nøgleord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til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at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søge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jeres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video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frem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marL="359854" lvl="1" indent="-179927">
              <a:lnSpc>
                <a:spcPts val="2333"/>
              </a:lnSpc>
              <a:buFont typeface="Arial"/>
              <a:buChar char="•"/>
            </a:pP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Del dem gerne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ind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3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grupper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marL="359854" lvl="1" indent="-179927">
              <a:lnSpc>
                <a:spcPts val="2333"/>
              </a:lnSpc>
              <a:buFont typeface="Arial"/>
              <a:buChar char="•"/>
            </a:pPr>
            <a:r>
              <a:rPr lang="en-US" sz="1667" b="1" dirty="0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. Lav hashtags der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siger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noget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om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jeres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b="1" dirty="0" err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indhold</a:t>
            </a:r>
            <a:r>
              <a:rPr lang="en-US" sz="1667" b="1" dirty="0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og </a:t>
            </a:r>
            <a:r>
              <a:rPr lang="en-US" sz="1667" b="1" dirty="0" err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budskab</a:t>
            </a:r>
            <a:endParaRPr lang="en-US" sz="1667" b="1" dirty="0">
              <a:solidFill>
                <a:srgbClr val="2B2C30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  <a:p>
            <a:pPr marL="359854" lvl="1" indent="-179927">
              <a:lnSpc>
                <a:spcPts val="2333"/>
              </a:lnSpc>
              <a:buFont typeface="Arial"/>
              <a:buChar char="•"/>
            </a:pPr>
            <a:r>
              <a:rPr lang="en-US" sz="1667" b="1" dirty="0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. Lav hashtags der matcher dem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som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b="1" dirty="0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“</a:t>
            </a:r>
            <a:r>
              <a:rPr lang="en-US" sz="1667" b="1" dirty="0" err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trender</a:t>
            </a:r>
            <a:r>
              <a:rPr lang="en-US" sz="1667" b="1" dirty="0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” 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(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søg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evt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på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‘...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mest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brugte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hashtags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på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…2024’ og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brug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nogle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af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dem) </a:t>
            </a:r>
          </a:p>
          <a:p>
            <a:pPr marL="359854" lvl="1" indent="-179927">
              <a:lnSpc>
                <a:spcPts val="2333"/>
              </a:lnSpc>
              <a:buFont typeface="Arial"/>
              <a:buChar char="•"/>
            </a:pPr>
            <a:r>
              <a:rPr lang="en-US" sz="1667" b="1" dirty="0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3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.Hvilke hashtags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kan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hjælpe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jer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med at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få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videoen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spredt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ud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så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meget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som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muligt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marL="719709" lvl="2" indent="-239903">
              <a:lnSpc>
                <a:spcPts val="2333"/>
              </a:lnSpc>
              <a:buFont typeface="Arial"/>
              <a:buChar char="⚬"/>
            </a:pPr>
            <a:r>
              <a:rPr lang="en-US" sz="1667" b="1" dirty="0" err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Stedsbaserede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#CPH #fælledparken, </a:t>
            </a:r>
          </a:p>
          <a:p>
            <a:pPr marL="719709" lvl="2" indent="-239903">
              <a:lnSpc>
                <a:spcPts val="2333"/>
              </a:lnSpc>
              <a:buFont typeface="Arial"/>
              <a:buChar char="⚬"/>
            </a:pPr>
            <a:r>
              <a:rPr lang="en-US" sz="1667" b="1" dirty="0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Brand 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# #Fenty #Unisport #Nike #Bagedyst, </a:t>
            </a:r>
          </a:p>
          <a:p>
            <a:pPr marL="719709" lvl="2" indent="-239903">
              <a:lnSpc>
                <a:spcPts val="2333"/>
              </a:lnSpc>
              <a:buFont typeface="Arial"/>
              <a:buChar char="⚬"/>
            </a:pPr>
            <a:r>
              <a:rPr lang="en-US" sz="1667" b="1" dirty="0" err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Industrirettede</a:t>
            </a:r>
            <a:r>
              <a:rPr lang="en-US" sz="1667" b="1" dirty="0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#jul #madmedmening #dkgreen </a:t>
            </a:r>
          </a:p>
          <a:p>
            <a:pPr marL="719709" lvl="2" indent="-239903">
              <a:lnSpc>
                <a:spcPts val="2333"/>
              </a:lnSpc>
              <a:buFont typeface="Arial"/>
              <a:buChar char="⚬"/>
            </a:pPr>
            <a:r>
              <a:rPr lang="en-US" sz="1667" b="1" dirty="0" err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Fællesskab-skabende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#FCKlive #AGFfodbold </a:t>
            </a:r>
          </a:p>
          <a:p>
            <a:pPr marL="719709" lvl="2" indent="-239903">
              <a:lnSpc>
                <a:spcPts val="2333"/>
              </a:lnSpc>
              <a:buFont typeface="Arial"/>
              <a:buChar char="⚬"/>
            </a:pPr>
            <a:r>
              <a:rPr lang="en-US" sz="1667" b="1" dirty="0" err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Beskrivende</a:t>
            </a:r>
            <a:r>
              <a:rPr lang="en-US" sz="1667" b="1" dirty="0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#lækkermad -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søg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bl.a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. via Google. </a:t>
            </a:r>
          </a:p>
          <a:p>
            <a:pPr marL="359854" lvl="1" indent="-179927">
              <a:lnSpc>
                <a:spcPts val="2333"/>
              </a:lnSpc>
              <a:buFont typeface="Arial"/>
              <a:buChar char="•"/>
            </a:pP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Brug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mellem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5 og 10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velvalgte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hashtags, </a:t>
            </a:r>
            <a:r>
              <a:rPr lang="en-US" sz="1667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ikke</a:t>
            </a:r>
            <a:r>
              <a:rPr lang="en-US" sz="1667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mere!</a:t>
            </a:r>
          </a:p>
          <a:p>
            <a:pPr>
              <a:lnSpc>
                <a:spcPts val="2333"/>
              </a:lnSpc>
            </a:pPr>
            <a:endParaRPr lang="en-US" sz="1667" dirty="0">
              <a:solidFill>
                <a:srgbClr val="2B2C3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31498" y="301487"/>
            <a:ext cx="8508941" cy="5207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77"/>
              </a:lnSpc>
            </a:pPr>
            <a:r>
              <a:rPr lang="en-US" sz="3367" spc="17" dirty="0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Produktion </a:t>
            </a:r>
            <a:r>
              <a:rPr lang="en-US" sz="3367" spc="17" dirty="0" err="1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af</a:t>
            </a:r>
            <a:r>
              <a:rPr lang="en-US" sz="3367" spc="17" dirty="0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shorts </a:t>
            </a:r>
            <a:r>
              <a:rPr lang="en-US" sz="3367" spc="17" dirty="0" err="1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til</a:t>
            </a:r>
            <a:r>
              <a:rPr lang="en-US" sz="3367" spc="17" dirty="0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et </a:t>
            </a:r>
            <a:r>
              <a:rPr lang="en-US" sz="3367" spc="17" dirty="0" err="1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SoMe</a:t>
            </a:r>
            <a:r>
              <a:rPr lang="en-US" sz="3367" spc="17" dirty="0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672B7A-B9E5-890D-FC67-DE7FD672D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F2719F4-5B05-57D1-04F3-8CFA66CCBC73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3239462" cy="7447197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5CE3B3C-DC42-DDEB-97B2-A1849EE523ED}"/>
                </a:ext>
              </a:extLst>
            </p:cNvPr>
            <p:cNvSpPr/>
            <p:nvPr/>
          </p:nvSpPr>
          <p:spPr>
            <a:xfrm>
              <a:off x="0" y="0"/>
              <a:ext cx="13239462" cy="7447197"/>
            </a:xfrm>
            <a:custGeom>
              <a:avLst/>
              <a:gdLst/>
              <a:ahLst/>
              <a:cxnLst/>
              <a:rect l="l" t="t" r="r" b="b"/>
              <a:pathLst>
                <a:path w="13239462" h="7447197">
                  <a:moveTo>
                    <a:pt x="0" y="0"/>
                  </a:moveTo>
                  <a:lnTo>
                    <a:pt x="0" y="7447197"/>
                  </a:lnTo>
                  <a:lnTo>
                    <a:pt x="13239462" y="7447197"/>
                  </a:lnTo>
                  <a:lnTo>
                    <a:pt x="13239462" y="0"/>
                  </a:lnTo>
                  <a:lnTo>
                    <a:pt x="0" y="0"/>
                  </a:lnTo>
                  <a:close/>
                  <a:moveTo>
                    <a:pt x="13178501" y="7386237"/>
                  </a:moveTo>
                  <a:lnTo>
                    <a:pt x="59690" y="7386237"/>
                  </a:lnTo>
                  <a:lnTo>
                    <a:pt x="59690" y="59690"/>
                  </a:lnTo>
                  <a:lnTo>
                    <a:pt x="13178501" y="59690"/>
                  </a:lnTo>
                  <a:lnTo>
                    <a:pt x="13178501" y="7386237"/>
                  </a:lnTo>
                  <a:close/>
                </a:path>
              </a:pathLst>
            </a:custGeom>
            <a:solidFill>
              <a:srgbClr val="3B5272"/>
            </a:solidFill>
          </p:spPr>
          <p:txBody>
            <a:bodyPr/>
            <a:lstStyle/>
            <a:p>
              <a:endParaRPr lang="da-DK" sz="1200"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F4E3AE73-FCBC-F1E4-7AC7-1721987C2AB7}"/>
              </a:ext>
            </a:extLst>
          </p:cNvPr>
          <p:cNvSpPr txBox="1"/>
          <p:nvPr/>
        </p:nvSpPr>
        <p:spPr>
          <a:xfrm>
            <a:off x="631498" y="301487"/>
            <a:ext cx="8508941" cy="5207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77"/>
              </a:lnSpc>
            </a:pPr>
            <a:r>
              <a:rPr lang="en-US" sz="3367" spc="17" dirty="0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</a:t>
            </a:r>
            <a:r>
              <a:rPr lang="en-US" sz="3367" spc="17" dirty="0" err="1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Evaluering</a:t>
            </a:r>
            <a:r>
              <a:rPr lang="en-US" sz="3367" spc="17" dirty="0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</a:t>
            </a:r>
            <a:r>
              <a:rPr lang="en-US" sz="3367" spc="17" dirty="0" err="1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af</a:t>
            </a:r>
            <a:r>
              <a:rPr lang="en-US" sz="3367" spc="17" dirty="0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shorts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F2F00788-C9F3-5900-D878-C5A83CF10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98" y="1007706"/>
            <a:ext cx="7613778" cy="506652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68626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2192000" cy="6858000"/>
            <a:chOff x="0" y="0"/>
            <a:chExt cx="13239462" cy="744719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239462" cy="7447197"/>
            </a:xfrm>
            <a:custGeom>
              <a:avLst/>
              <a:gdLst/>
              <a:ahLst/>
              <a:cxnLst/>
              <a:rect l="l" t="t" r="r" b="b"/>
              <a:pathLst>
                <a:path w="13239462" h="7447197">
                  <a:moveTo>
                    <a:pt x="0" y="0"/>
                  </a:moveTo>
                  <a:lnTo>
                    <a:pt x="0" y="7447197"/>
                  </a:lnTo>
                  <a:lnTo>
                    <a:pt x="13239462" y="7447197"/>
                  </a:lnTo>
                  <a:lnTo>
                    <a:pt x="13239462" y="0"/>
                  </a:lnTo>
                  <a:lnTo>
                    <a:pt x="0" y="0"/>
                  </a:lnTo>
                  <a:close/>
                  <a:moveTo>
                    <a:pt x="13178501" y="7386237"/>
                  </a:moveTo>
                  <a:lnTo>
                    <a:pt x="59690" y="7386237"/>
                  </a:lnTo>
                  <a:lnTo>
                    <a:pt x="59690" y="59690"/>
                  </a:lnTo>
                  <a:lnTo>
                    <a:pt x="13178501" y="59690"/>
                  </a:lnTo>
                  <a:lnTo>
                    <a:pt x="13178501" y="7386237"/>
                  </a:lnTo>
                  <a:close/>
                </a:path>
              </a:pathLst>
            </a:custGeom>
            <a:solidFill>
              <a:srgbClr val="3B5272"/>
            </a:solidFill>
          </p:spPr>
          <p:txBody>
            <a:bodyPr/>
            <a:lstStyle/>
            <a:p>
              <a:endParaRPr lang="da-DK" sz="1200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565940" y="343113"/>
            <a:ext cx="11822473" cy="617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244"/>
              </a:lnSpc>
            </a:pPr>
            <a:r>
              <a:rPr lang="en-US" sz="4034" spc="20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Dataprocesmodel</a:t>
            </a:r>
          </a:p>
        </p:txBody>
      </p:sp>
      <p:sp>
        <p:nvSpPr>
          <p:cNvPr id="5" name="Freeform 5"/>
          <p:cNvSpPr/>
          <p:nvPr/>
        </p:nvSpPr>
        <p:spPr>
          <a:xfrm>
            <a:off x="565941" y="1279368"/>
            <a:ext cx="11060119" cy="5145293"/>
          </a:xfrm>
          <a:custGeom>
            <a:avLst/>
            <a:gdLst/>
            <a:ahLst/>
            <a:cxnLst/>
            <a:rect l="l" t="t" r="r" b="b"/>
            <a:pathLst>
              <a:path w="16590179" h="7717940">
                <a:moveTo>
                  <a:pt x="0" y="0"/>
                </a:moveTo>
                <a:lnTo>
                  <a:pt x="16590180" y="0"/>
                </a:lnTo>
                <a:lnTo>
                  <a:pt x="16590180" y="7717940"/>
                </a:lnTo>
                <a:lnTo>
                  <a:pt x="0" y="77179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36790"/>
            </a:stretch>
          </a:blipFill>
        </p:spPr>
        <p:txBody>
          <a:bodyPr/>
          <a:lstStyle/>
          <a:p>
            <a:endParaRPr lang="da-DK" sz="1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812C07-3C92-2524-9C28-8EF2FBF904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8D4850-40AF-090D-753D-FDE5CC528B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2967" y="2235200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da-DK" sz="2000" dirty="0">
                <a:solidFill>
                  <a:schemeClr val="bg1"/>
                </a:solidFill>
              </a:rPr>
              <a:t>Udarbejdet af:</a:t>
            </a:r>
            <a:br>
              <a:rPr lang="da-DK" sz="2000" dirty="0">
                <a:solidFill>
                  <a:schemeClr val="bg1"/>
                </a:solidFill>
              </a:rPr>
            </a:br>
            <a:br>
              <a:rPr lang="da-DK" sz="2000" dirty="0">
                <a:solidFill>
                  <a:schemeClr val="bg1"/>
                </a:solidFill>
              </a:rPr>
            </a:br>
            <a:r>
              <a:rPr lang="da-DK" sz="2000" dirty="0">
                <a:solidFill>
                  <a:schemeClr val="bg1"/>
                </a:solidFill>
              </a:rPr>
              <a:t>Anne Birk Ellegren</a:t>
            </a:r>
            <a:br>
              <a:rPr lang="da-DK" sz="2000" dirty="0">
                <a:solidFill>
                  <a:schemeClr val="bg1"/>
                </a:solidFill>
              </a:rPr>
            </a:br>
            <a:r>
              <a:rPr lang="da-DK" sz="2000" dirty="0">
                <a:solidFill>
                  <a:schemeClr val="bg1"/>
                </a:solidFill>
              </a:rPr>
              <a:t>Tina Hejsel</a:t>
            </a:r>
            <a:br>
              <a:rPr lang="da-DK" sz="2000" dirty="0">
                <a:solidFill>
                  <a:schemeClr val="bg1"/>
                </a:solidFill>
              </a:rPr>
            </a:br>
            <a:r>
              <a:rPr lang="da-DK" sz="2000" dirty="0">
                <a:solidFill>
                  <a:schemeClr val="bg1"/>
                </a:solidFill>
              </a:rPr>
              <a:t>Lise Dissing Møller</a:t>
            </a:r>
            <a:br>
              <a:rPr lang="da-DK" sz="2000" dirty="0">
                <a:solidFill>
                  <a:schemeClr val="bg1"/>
                </a:solidFill>
              </a:rPr>
            </a:br>
            <a:r>
              <a:rPr lang="da-DK" sz="2000" dirty="0">
                <a:solidFill>
                  <a:schemeClr val="bg1"/>
                </a:solidFill>
              </a:rPr>
              <a:t>Ditte Vejby Schou</a:t>
            </a:r>
          </a:p>
        </p:txBody>
      </p:sp>
      <p:pic>
        <p:nvPicPr>
          <p:cNvPr id="5" name="Billede 4" descr="Et billede, der indeholder tekst, Font/skrifttype, skærmbillede, Grafik&#10;&#10;Automatisk genereret beskrivelse">
            <a:extLst>
              <a:ext uri="{FF2B5EF4-FFF2-40B4-BE49-F238E27FC236}">
                <a16:creationId xmlns:a16="http://schemas.microsoft.com/office/drawing/2014/main" id="{2AEF044F-3AF2-6FC0-62E4-D9FD0E00F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008" y="239005"/>
            <a:ext cx="3953296" cy="103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548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542567" y="559169"/>
            <a:ext cx="1298172" cy="1354026"/>
          </a:xfrm>
          <a:custGeom>
            <a:avLst/>
            <a:gdLst/>
            <a:ahLst/>
            <a:cxnLst/>
            <a:rect l="l" t="t" r="r" b="b"/>
            <a:pathLst>
              <a:path w="1947258" h="2031039">
                <a:moveTo>
                  <a:pt x="0" y="0"/>
                </a:moveTo>
                <a:lnTo>
                  <a:pt x="1947258" y="0"/>
                </a:lnTo>
                <a:lnTo>
                  <a:pt x="1947258" y="2031038"/>
                </a:lnTo>
                <a:lnTo>
                  <a:pt x="0" y="20310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da-DK" sz="1200"/>
          </a:p>
        </p:txBody>
      </p:sp>
      <p:sp>
        <p:nvSpPr>
          <p:cNvPr id="3" name="TextBox 3"/>
          <p:cNvSpPr txBox="1"/>
          <p:nvPr/>
        </p:nvSpPr>
        <p:spPr>
          <a:xfrm>
            <a:off x="535275" y="1048592"/>
            <a:ext cx="10820400" cy="5899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620"/>
              </a:lnSpc>
            </a:pPr>
            <a:r>
              <a:rPr lang="en-US" sz="4200" dirty="0" err="1">
                <a:solidFill>
                  <a:srgbClr val="000000"/>
                </a:solidFill>
                <a:latin typeface="Playfair Display" panose="00000500000000000000" pitchFamily="2" charset="0"/>
                <a:ea typeface="Playfair Display"/>
                <a:cs typeface="Playfair Display"/>
                <a:sym typeface="Playfair Display"/>
              </a:rPr>
              <a:t>Formål</a:t>
            </a:r>
            <a:endParaRPr lang="en-US" sz="4200" dirty="0">
              <a:solidFill>
                <a:srgbClr val="000000"/>
              </a:solidFill>
              <a:latin typeface="Playfair Display" panose="00000500000000000000" pitchFamily="2" charset="0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35275" y="2151169"/>
            <a:ext cx="10820400" cy="28407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31823" lvl="1" indent="-215911">
              <a:lnSpc>
                <a:spcPts val="2800"/>
              </a:lnSpc>
              <a:buFont typeface="Arial"/>
              <a:buChar char="•"/>
            </a:pP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I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skal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lære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,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hvordan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shorts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fra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youtube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(og alle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mulige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andre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tekster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på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SoMe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er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formet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af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teknologier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og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drevet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af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algoritmer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.</a:t>
            </a:r>
          </a:p>
          <a:p>
            <a:pPr>
              <a:lnSpc>
                <a:spcPts val="1400"/>
              </a:lnSpc>
            </a:pPr>
            <a:endParaRPr lang="en-US" sz="2000" dirty="0">
              <a:latin typeface="Playfair Display" panose="00000500000000000000" pitchFamily="2" charset="0"/>
              <a:ea typeface="Open Sans"/>
              <a:cs typeface="Open Sans"/>
              <a:sym typeface="Open Sans"/>
            </a:endParaRPr>
          </a:p>
          <a:p>
            <a:pPr marL="431823" lvl="1" indent="-215911">
              <a:lnSpc>
                <a:spcPts val="2800"/>
              </a:lnSpc>
              <a:buFont typeface="Arial"/>
              <a:buChar char="•"/>
            </a:pP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I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skal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kende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og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forstå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tre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dimensioner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af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algoritmisk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literacy (vide,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føle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, handle) og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kunne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give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eksempler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fra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egne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erfaringer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med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algoritmer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.</a:t>
            </a:r>
          </a:p>
          <a:p>
            <a:pPr>
              <a:lnSpc>
                <a:spcPts val="1400"/>
              </a:lnSpc>
            </a:pPr>
            <a:endParaRPr lang="en-US" sz="2000" dirty="0">
              <a:latin typeface="Playfair Display" panose="00000500000000000000" pitchFamily="2" charset="0"/>
              <a:ea typeface="Open Sans"/>
              <a:cs typeface="Open Sans"/>
              <a:sym typeface="Open Sans"/>
            </a:endParaRPr>
          </a:p>
          <a:p>
            <a:pPr marL="431823" lvl="1" indent="-215911">
              <a:lnSpc>
                <a:spcPts val="2800"/>
              </a:lnSpc>
              <a:buFont typeface="Arial"/>
              <a:buChar char="•"/>
            </a:pP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I </a:t>
            </a:r>
            <a:r>
              <a:rPr lang="en-US" sz="2000" dirty="0" err="1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skal</a:t>
            </a:r>
            <a:r>
              <a:rPr lang="en-US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 </a:t>
            </a:r>
            <a:r>
              <a:rPr lang="da-DK" dirty="0">
                <a:latin typeface="Playfair Display" panose="00000500000000000000" pitchFamily="2" charset="0"/>
              </a:rPr>
              <a:t>kende til sammenhængen mellem data, datahøst og algoritmer på SoMe</a:t>
            </a:r>
          </a:p>
          <a:p>
            <a:pPr marL="431823" lvl="1" indent="-215911">
              <a:lnSpc>
                <a:spcPts val="2800"/>
              </a:lnSpc>
              <a:buFont typeface="Arial"/>
              <a:buChar char="•"/>
            </a:pPr>
            <a:r>
              <a:rPr lang="da-DK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I skal kunne producere en video i genren shorts.</a:t>
            </a:r>
          </a:p>
          <a:p>
            <a:pPr marL="431823" lvl="1" indent="-215911">
              <a:lnSpc>
                <a:spcPts val="2800"/>
              </a:lnSpc>
              <a:buFont typeface="Arial"/>
              <a:buChar char="•"/>
            </a:pPr>
            <a:r>
              <a:rPr lang="da-DK" sz="2000" dirty="0">
                <a:latin typeface="Playfair Display" panose="00000500000000000000" pitchFamily="2" charset="0"/>
                <a:ea typeface="Open Sans"/>
                <a:cs typeface="Open Sans"/>
                <a:sym typeface="Open Sans"/>
              </a:rPr>
              <a:t>I skal kunne anvende modaliteterne hensigtsmæssigt til genrens formål. </a:t>
            </a:r>
            <a:endParaRPr lang="en-US" sz="2000" dirty="0">
              <a:latin typeface="Playfair Display" panose="00000500000000000000" pitchFamily="2" charset="0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2192000" cy="6858000"/>
            <a:chOff x="0" y="0"/>
            <a:chExt cx="13239462" cy="744719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239462" cy="7447197"/>
            </a:xfrm>
            <a:custGeom>
              <a:avLst/>
              <a:gdLst/>
              <a:ahLst/>
              <a:cxnLst/>
              <a:rect l="l" t="t" r="r" b="b"/>
              <a:pathLst>
                <a:path w="13239462" h="7447197">
                  <a:moveTo>
                    <a:pt x="0" y="0"/>
                  </a:moveTo>
                  <a:lnTo>
                    <a:pt x="0" y="7447197"/>
                  </a:lnTo>
                  <a:lnTo>
                    <a:pt x="13239462" y="7447197"/>
                  </a:lnTo>
                  <a:lnTo>
                    <a:pt x="13239462" y="0"/>
                  </a:lnTo>
                  <a:lnTo>
                    <a:pt x="0" y="0"/>
                  </a:lnTo>
                  <a:close/>
                  <a:moveTo>
                    <a:pt x="13178501" y="7386237"/>
                  </a:moveTo>
                  <a:lnTo>
                    <a:pt x="59690" y="7386237"/>
                  </a:lnTo>
                  <a:lnTo>
                    <a:pt x="59690" y="59690"/>
                  </a:lnTo>
                  <a:lnTo>
                    <a:pt x="13178501" y="59690"/>
                  </a:lnTo>
                  <a:lnTo>
                    <a:pt x="13178501" y="7386237"/>
                  </a:lnTo>
                  <a:close/>
                </a:path>
              </a:pathLst>
            </a:custGeom>
            <a:solidFill>
              <a:srgbClr val="3B5272"/>
            </a:solidFill>
          </p:spPr>
          <p:txBody>
            <a:bodyPr/>
            <a:lstStyle/>
            <a:p>
              <a:endParaRPr lang="da-DK" sz="1200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483864" y="1254659"/>
            <a:ext cx="6849998" cy="52449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03"/>
              </a:lnSpc>
            </a:pP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Se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på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video 1,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som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viser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de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første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5 shorts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fra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drengens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profil</a:t>
            </a:r>
            <a:endParaRPr lang="en-US" sz="1645" dirty="0">
              <a:solidFill>
                <a:srgbClr val="2B2C3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55290" lvl="1" indent="-177645">
              <a:lnSpc>
                <a:spcPts val="2303"/>
              </a:lnSpc>
              <a:buFont typeface="Arial"/>
              <a:buChar char="•"/>
            </a:pP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Hvad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kendetegner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videoerne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? </a:t>
            </a:r>
          </a:p>
          <a:p>
            <a:pPr marL="710580" lvl="2" indent="-236860">
              <a:lnSpc>
                <a:spcPts val="2303"/>
              </a:lnSpc>
              <a:buFont typeface="Arial"/>
              <a:buChar char="⚬"/>
            </a:pP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Fx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hvad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handler de om? Er der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nogle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særlige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temaer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, der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træder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frem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  <a:p>
            <a:pPr marL="473720" lvl="2">
              <a:lnSpc>
                <a:spcPts val="2303"/>
              </a:lnSpc>
            </a:pPr>
            <a:endParaRPr lang="en-US" sz="1645" dirty="0">
              <a:solidFill>
                <a:srgbClr val="2B2C3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>
              <a:lnSpc>
                <a:spcPts val="2303"/>
              </a:lnSpc>
            </a:pP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Se video 2, der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viser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yderligere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15 shorts.</a:t>
            </a:r>
          </a:p>
          <a:p>
            <a:pPr marL="355290" lvl="1" indent="-177645">
              <a:lnSpc>
                <a:spcPts val="2303"/>
              </a:lnSpc>
              <a:buFont typeface="Arial"/>
              <a:buChar char="•"/>
            </a:pP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Læg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mærke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til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hvad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han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ser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mest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på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</a:p>
          <a:p>
            <a:pPr marL="710580" lvl="2" indent="-236860">
              <a:lnSpc>
                <a:spcPts val="2303"/>
              </a:lnSpc>
              <a:buFont typeface="Arial"/>
              <a:buChar char="⚬"/>
            </a:pP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Hvilket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indhold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bruger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han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mest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tid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på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  <a:p>
            <a:pPr marL="710580" lvl="2" indent="-236860">
              <a:lnSpc>
                <a:spcPts val="2303"/>
              </a:lnSpc>
              <a:buFont typeface="Arial"/>
              <a:buChar char="⚬"/>
            </a:pP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Hvorfor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tror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du,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han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ser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mest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på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netop de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videoer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? </a:t>
            </a:r>
          </a:p>
          <a:p>
            <a:pPr marL="710580" lvl="2" indent="-236860">
              <a:lnSpc>
                <a:spcPts val="2303"/>
              </a:lnSpc>
              <a:buFont typeface="Arial"/>
              <a:buChar char="⚬"/>
            </a:pP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Hvilke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hashtags er der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til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de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videoer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drengen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ser?</a:t>
            </a:r>
          </a:p>
          <a:p>
            <a:pPr marL="355290" lvl="1" indent="-177645">
              <a:lnSpc>
                <a:spcPts val="2303"/>
              </a:lnSpc>
              <a:buFont typeface="Arial"/>
              <a:buChar char="•"/>
            </a:pP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Beskriv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med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egne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ord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hvordan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man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kan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beskrive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drengens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interesser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ud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fra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de shorts, I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har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set ham se.</a:t>
            </a:r>
          </a:p>
          <a:p>
            <a:pPr marL="710580" lvl="2" indent="-236860">
              <a:lnSpc>
                <a:spcPts val="2303"/>
              </a:lnSpc>
              <a:buFont typeface="Arial"/>
              <a:buChar char="⚬"/>
            </a:pP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Hjælpespørgsmål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</a:p>
          <a:p>
            <a:pPr marL="1065870" lvl="3" indent="-266467">
              <a:lnSpc>
                <a:spcPts val="2303"/>
              </a:lnSpc>
              <a:buFont typeface="Arial"/>
              <a:buChar char="￭"/>
            </a:pP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Hvad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dvæler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han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ved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  <a:p>
            <a:pPr marL="1065870" lvl="3" indent="-266467">
              <a:lnSpc>
                <a:spcPts val="2303"/>
              </a:lnSpc>
              <a:buFont typeface="Arial"/>
              <a:buChar char="￭"/>
            </a:pP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Hvad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scroller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han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hurtigere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forbi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  <a:p>
            <a:pPr marL="1065870" lvl="3" indent="-266467">
              <a:lnSpc>
                <a:spcPts val="2303"/>
              </a:lnSpc>
              <a:buFont typeface="Arial"/>
              <a:buChar char="￭"/>
            </a:pP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Er der hashtags, der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går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645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igen</a:t>
            </a:r>
            <a:r>
              <a:rPr lang="en-US" sz="1645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  <a:p>
            <a:pPr>
              <a:lnSpc>
                <a:spcPts val="2117"/>
              </a:lnSpc>
            </a:pPr>
            <a:endParaRPr lang="en-US" sz="1645" dirty="0">
              <a:solidFill>
                <a:srgbClr val="2B2C3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>
              <a:lnSpc>
                <a:spcPts val="2117"/>
              </a:lnSpc>
            </a:pPr>
            <a:endParaRPr lang="en-US" sz="1645" dirty="0">
              <a:solidFill>
                <a:srgbClr val="2B2C3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Freeform 5"/>
          <p:cNvSpPr/>
          <p:nvPr/>
        </p:nvSpPr>
        <p:spPr>
          <a:xfrm rot="4531198">
            <a:off x="266787" y="288805"/>
            <a:ext cx="872121" cy="1024997"/>
          </a:xfrm>
          <a:custGeom>
            <a:avLst/>
            <a:gdLst/>
            <a:ahLst/>
            <a:cxnLst/>
            <a:rect l="l" t="t" r="r" b="b"/>
            <a:pathLst>
              <a:path w="1308182" h="1537496">
                <a:moveTo>
                  <a:pt x="0" y="0"/>
                </a:moveTo>
                <a:lnTo>
                  <a:pt x="1308182" y="0"/>
                </a:lnTo>
                <a:lnTo>
                  <a:pt x="1308182" y="1537496"/>
                </a:lnTo>
                <a:lnTo>
                  <a:pt x="0" y="15374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a-DK" sz="1200"/>
          </a:p>
        </p:txBody>
      </p:sp>
      <p:sp>
        <p:nvSpPr>
          <p:cNvPr id="6" name="TextBox 6"/>
          <p:cNvSpPr txBox="1"/>
          <p:nvPr/>
        </p:nvSpPr>
        <p:spPr>
          <a:xfrm>
            <a:off x="1308100" y="434487"/>
            <a:ext cx="11822473" cy="6516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04"/>
              </a:lnSpc>
            </a:pPr>
            <a:r>
              <a:rPr lang="en-US" sz="4234" spc="21" dirty="0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1: </a:t>
            </a:r>
            <a:r>
              <a:rPr lang="en-US" sz="4234" spc="21" dirty="0" err="1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Detektivundersøgelse</a:t>
            </a:r>
            <a:endParaRPr lang="en-US" sz="4234" spc="21" dirty="0">
              <a:solidFill>
                <a:srgbClr val="2B2C30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65A89198-BDD5-77B1-C97C-1B67BF5461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9439" y="434487"/>
            <a:ext cx="4184707" cy="57756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Tekstfelt 8">
            <a:extLst>
              <a:ext uri="{FF2B5EF4-FFF2-40B4-BE49-F238E27FC236}">
                <a16:creationId xmlns:a16="http://schemas.microsoft.com/office/drawing/2014/main" id="{26EAC835-1C70-8CBD-B391-3B5DA5572D59}"/>
              </a:ext>
            </a:extLst>
          </p:cNvPr>
          <p:cNvSpPr txBox="1"/>
          <p:nvPr/>
        </p:nvSpPr>
        <p:spPr>
          <a:xfrm>
            <a:off x="7639439" y="6350515"/>
            <a:ext cx="6564084" cy="3616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17"/>
              </a:lnSpc>
            </a:pPr>
            <a:r>
              <a:rPr lang="en-US" sz="1800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Fasthold</a:t>
            </a:r>
            <a:r>
              <a:rPr lang="en-US" sz="1800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800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jeres</a:t>
            </a:r>
            <a:r>
              <a:rPr lang="en-US" sz="1800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800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undersøgelse</a:t>
            </a:r>
            <a:r>
              <a:rPr lang="en-US" sz="1800" dirty="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 I </a:t>
            </a:r>
            <a:r>
              <a:rPr lang="en-US" sz="1800" dirty="0" err="1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notearket</a:t>
            </a:r>
            <a:endParaRPr lang="en-US" sz="1800" dirty="0">
              <a:solidFill>
                <a:srgbClr val="2B2C3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97423" y="459380"/>
            <a:ext cx="11077127" cy="617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244"/>
              </a:lnSpc>
              <a:spcBef>
                <a:spcPct val="0"/>
              </a:spcBef>
            </a:pPr>
            <a:r>
              <a:rPr lang="en-US" sz="4034" spc="20" dirty="0" err="1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Detektivundersøgelse</a:t>
            </a:r>
            <a:r>
              <a:rPr lang="en-US" sz="4034" spc="20" dirty="0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- </a:t>
            </a:r>
            <a:r>
              <a:rPr lang="en-US" sz="4034" spc="20" dirty="0" err="1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fortsat</a:t>
            </a:r>
            <a:endParaRPr lang="en-US" sz="4034" spc="20" dirty="0">
              <a:solidFill>
                <a:srgbClr val="000000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85800" y="1706670"/>
            <a:ext cx="7809706" cy="3935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10"/>
              </a:lnSpc>
              <a:spcBef>
                <a:spcPct val="0"/>
              </a:spcBef>
            </a:pP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 video 3,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hvor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drengen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er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logget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på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Youtube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og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han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har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refreshed sit feed.</a:t>
            </a:r>
          </a:p>
          <a:p>
            <a:pPr marL="367113" lvl="1" indent="-183557">
              <a:lnSpc>
                <a:spcPts val="2210"/>
              </a:lnSpc>
              <a:buFont typeface="Arial"/>
              <a:buChar char="•"/>
            </a:pP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Hvilke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videoer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får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han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nu?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Hvilke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hashtags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har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de? </a:t>
            </a:r>
          </a:p>
          <a:p>
            <a:pPr marL="367113" lvl="1" indent="-183557">
              <a:lnSpc>
                <a:spcPts val="2210"/>
              </a:lnSpc>
              <a:buFont typeface="Arial"/>
              <a:buChar char="•"/>
            </a:pP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Er der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en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sammenhæng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med de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videoer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han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tidligere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har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set? </a:t>
            </a:r>
          </a:p>
          <a:p>
            <a:pPr marL="367113" lvl="1" indent="-183557">
              <a:lnSpc>
                <a:spcPts val="2210"/>
              </a:lnSpc>
              <a:buFont typeface="Arial"/>
              <a:buChar char="•"/>
            </a:pP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Hvorfor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tror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du,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han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får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disse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videoer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nu?</a:t>
            </a:r>
          </a:p>
          <a:p>
            <a:pPr>
              <a:lnSpc>
                <a:spcPts val="2210"/>
              </a:lnSpc>
            </a:pPr>
            <a:endParaRPr lang="en-US" sz="1700" spc="8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>
              <a:lnSpc>
                <a:spcPts val="2210"/>
              </a:lnSpc>
              <a:spcBef>
                <a:spcPct val="0"/>
              </a:spcBef>
            </a:pP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Gruppesamtale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-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herefter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klassediskussion</a:t>
            </a:r>
            <a:endParaRPr lang="en-US" sz="1700" spc="8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67113" lvl="1" indent="-183557">
              <a:lnSpc>
                <a:spcPts val="2210"/>
              </a:lnSpc>
              <a:buFont typeface="Arial"/>
              <a:buChar char="•"/>
            </a:pP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Hvilke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typer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videoer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synes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du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selv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om, og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hvilke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ser du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meget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  <a:p>
            <a:pPr marL="367113" lvl="1" indent="-183557">
              <a:lnSpc>
                <a:spcPts val="2210"/>
              </a:lnSpc>
              <a:buFont typeface="Arial"/>
              <a:buChar char="•"/>
            </a:pP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Hvilke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typer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videoer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bryder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du dig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ikke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om?</a:t>
            </a:r>
          </a:p>
          <a:p>
            <a:pPr marL="367113" lvl="1" indent="-183557">
              <a:lnSpc>
                <a:spcPts val="2210"/>
              </a:lnSpc>
              <a:buFont typeface="Arial"/>
              <a:buChar char="•"/>
            </a:pP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Er du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opmærksom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på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når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du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møder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indhold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du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ikke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bryder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sig om?</a:t>
            </a:r>
          </a:p>
          <a:p>
            <a:pPr marL="367113" lvl="1" indent="-183557">
              <a:lnSpc>
                <a:spcPts val="2210"/>
              </a:lnSpc>
              <a:buFont typeface="Arial"/>
              <a:buChar char="•"/>
            </a:pP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Hvad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gør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du,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når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du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møder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indhold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du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ikke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bryder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dig om?</a:t>
            </a:r>
          </a:p>
          <a:p>
            <a:pPr marL="734226" lvl="2" indent="-244742">
              <a:lnSpc>
                <a:spcPts val="2210"/>
              </a:lnSpc>
              <a:buFont typeface="Arial"/>
              <a:buChar char="⚬"/>
            </a:pP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Taler du med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nogen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om det?</a:t>
            </a:r>
          </a:p>
          <a:p>
            <a:pPr marL="734226" lvl="2" indent="-244742">
              <a:lnSpc>
                <a:spcPts val="2210"/>
              </a:lnSpc>
              <a:buFont typeface="Arial"/>
              <a:buChar char="⚬"/>
            </a:pP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Anmelder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du det?</a:t>
            </a:r>
          </a:p>
          <a:p>
            <a:pPr marL="734226" lvl="2" indent="-244742">
              <a:lnSpc>
                <a:spcPts val="2210"/>
              </a:lnSpc>
              <a:buFont typeface="Arial"/>
              <a:buChar char="⚬"/>
            </a:pP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Scroller du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forbi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  <a:p>
            <a:pPr marL="734226" lvl="2" indent="-244742">
              <a:lnSpc>
                <a:spcPts val="2210"/>
              </a:lnSpc>
              <a:buFont typeface="Arial"/>
              <a:buChar char="⚬"/>
            </a:pP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Bliver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du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nogle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gange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hængende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længere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end det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måske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føles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700" spc="8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rart</a:t>
            </a:r>
            <a:r>
              <a:rPr lang="en-US" sz="1700" spc="8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</a:p>
        </p:txBody>
      </p:sp>
      <p:sp>
        <p:nvSpPr>
          <p:cNvPr id="4" name="Freeform 4"/>
          <p:cNvSpPr/>
          <p:nvPr/>
        </p:nvSpPr>
        <p:spPr>
          <a:xfrm rot="4531198">
            <a:off x="169192" y="173302"/>
            <a:ext cx="872121" cy="1024997"/>
          </a:xfrm>
          <a:custGeom>
            <a:avLst/>
            <a:gdLst/>
            <a:ahLst/>
            <a:cxnLst/>
            <a:rect l="l" t="t" r="r" b="b"/>
            <a:pathLst>
              <a:path w="1308182" h="1537496">
                <a:moveTo>
                  <a:pt x="0" y="0"/>
                </a:moveTo>
                <a:lnTo>
                  <a:pt x="1308182" y="0"/>
                </a:lnTo>
                <a:lnTo>
                  <a:pt x="1308182" y="1537496"/>
                </a:lnTo>
                <a:lnTo>
                  <a:pt x="0" y="15374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a-DK" sz="1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10846" y="149391"/>
            <a:ext cx="10370308" cy="6559219"/>
          </a:xfrm>
          <a:custGeom>
            <a:avLst/>
            <a:gdLst/>
            <a:ahLst/>
            <a:cxnLst/>
            <a:rect l="l" t="t" r="r" b="b"/>
            <a:pathLst>
              <a:path w="15555462" h="9838829">
                <a:moveTo>
                  <a:pt x="0" y="0"/>
                </a:moveTo>
                <a:lnTo>
                  <a:pt x="15555462" y="0"/>
                </a:lnTo>
                <a:lnTo>
                  <a:pt x="15555462" y="9838830"/>
                </a:lnTo>
                <a:lnTo>
                  <a:pt x="0" y="98388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a-DK"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07427" y="1204303"/>
            <a:ext cx="9770204" cy="4787400"/>
          </a:xfrm>
          <a:custGeom>
            <a:avLst/>
            <a:gdLst/>
            <a:ahLst/>
            <a:cxnLst/>
            <a:rect l="l" t="t" r="r" b="b"/>
            <a:pathLst>
              <a:path w="14655306" h="7181100">
                <a:moveTo>
                  <a:pt x="0" y="0"/>
                </a:moveTo>
                <a:lnTo>
                  <a:pt x="14655306" y="0"/>
                </a:lnTo>
                <a:lnTo>
                  <a:pt x="14655306" y="7181101"/>
                </a:lnTo>
                <a:lnTo>
                  <a:pt x="0" y="718110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da-DK" sz="1200"/>
          </a:p>
        </p:txBody>
      </p:sp>
      <p:sp>
        <p:nvSpPr>
          <p:cNvPr id="3" name="TextBox 3"/>
          <p:cNvSpPr txBox="1"/>
          <p:nvPr/>
        </p:nvSpPr>
        <p:spPr>
          <a:xfrm>
            <a:off x="0" y="349464"/>
            <a:ext cx="10132354" cy="5920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84"/>
              </a:lnSpc>
              <a:spcBef>
                <a:spcPct val="0"/>
              </a:spcBef>
            </a:pPr>
            <a:r>
              <a:rPr lang="en-US" sz="3834" spc="19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Trin 4 - Produktion af shorts i WeVideo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2192000" cy="6858000"/>
            <a:chOff x="0" y="0"/>
            <a:chExt cx="13239462" cy="744719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239462" cy="7447197"/>
            </a:xfrm>
            <a:custGeom>
              <a:avLst/>
              <a:gdLst/>
              <a:ahLst/>
              <a:cxnLst/>
              <a:rect l="l" t="t" r="r" b="b"/>
              <a:pathLst>
                <a:path w="13239462" h="7447197">
                  <a:moveTo>
                    <a:pt x="0" y="0"/>
                  </a:moveTo>
                  <a:lnTo>
                    <a:pt x="0" y="7447197"/>
                  </a:lnTo>
                  <a:lnTo>
                    <a:pt x="13239462" y="7447197"/>
                  </a:lnTo>
                  <a:lnTo>
                    <a:pt x="13239462" y="0"/>
                  </a:lnTo>
                  <a:lnTo>
                    <a:pt x="0" y="0"/>
                  </a:lnTo>
                  <a:close/>
                  <a:moveTo>
                    <a:pt x="13178501" y="7386237"/>
                  </a:moveTo>
                  <a:lnTo>
                    <a:pt x="59690" y="7386237"/>
                  </a:lnTo>
                  <a:lnTo>
                    <a:pt x="59690" y="59690"/>
                  </a:lnTo>
                  <a:lnTo>
                    <a:pt x="13178501" y="59690"/>
                  </a:lnTo>
                  <a:lnTo>
                    <a:pt x="13178501" y="7386237"/>
                  </a:lnTo>
                  <a:close/>
                </a:path>
              </a:pathLst>
            </a:custGeom>
            <a:solidFill>
              <a:srgbClr val="3B5272"/>
            </a:solidFill>
          </p:spPr>
          <p:txBody>
            <a:bodyPr/>
            <a:lstStyle/>
            <a:p>
              <a:endParaRPr lang="da-DK" sz="1200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631498" y="1231771"/>
            <a:ext cx="8182367" cy="51711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07"/>
              </a:lnSpc>
            </a:pPr>
            <a:r>
              <a:rPr lang="en-US" sz="1933" b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SHORTS SOM GENRE ca. 3-4 lektioner </a:t>
            </a:r>
          </a:p>
          <a:p>
            <a:pPr>
              <a:lnSpc>
                <a:spcPts val="2707"/>
              </a:lnSpc>
            </a:pPr>
            <a:r>
              <a:rPr lang="en-US" sz="1933" b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Krav til din short-produktion:</a:t>
            </a:r>
          </a:p>
          <a:p>
            <a:pPr marL="417429" lvl="1" indent="-208714">
              <a:lnSpc>
                <a:spcPts val="2707"/>
              </a:lnSpc>
              <a:buFont typeface="Arial"/>
              <a:buChar char="•"/>
            </a:pPr>
            <a:r>
              <a:rPr lang="en-US" sz="1933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Videoen skal være mellem 15 og 90 sekunder lang.</a:t>
            </a:r>
          </a:p>
          <a:p>
            <a:pPr marL="417429" lvl="1" indent="-208714">
              <a:lnSpc>
                <a:spcPts val="2707"/>
              </a:lnSpc>
              <a:buFont typeface="Arial"/>
              <a:buChar char="•"/>
            </a:pPr>
            <a:r>
              <a:rPr lang="en-US" sz="1933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Videoen skal indeholde forskellige virkemidler (skrifttyper, stickers, timere, filtre, billeder m.m.) Brug det som programmet stiller til rådighed: 1) Dan dig overblik, 2) vælg ud og 3) vær klar til at fortælle om dine valg.</a:t>
            </a:r>
          </a:p>
          <a:p>
            <a:pPr marL="417429" lvl="1" indent="-208714">
              <a:lnSpc>
                <a:spcPts val="2707"/>
              </a:lnSpc>
              <a:buFont typeface="Arial"/>
              <a:buChar char="•"/>
            </a:pPr>
            <a:r>
              <a:rPr lang="en-US" sz="1933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Jeres short skal indeholde MUSIK! Videoen skal dog kunne ses uden musikken (som lydløs) og stadig give mening. </a:t>
            </a:r>
          </a:p>
          <a:p>
            <a:pPr marL="417429" lvl="1" indent="-208714">
              <a:lnSpc>
                <a:spcPts val="2707"/>
              </a:lnSpc>
              <a:buFont typeface="Arial"/>
              <a:buChar char="•"/>
            </a:pPr>
            <a:r>
              <a:rPr lang="en-US" sz="1933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Til short-eksperterne på ca. 13 år: Når musikken er på/tændt, overvej hvordan musikkens rytme og dine klip/sceneskift i videoen passer sammen. Det er nice, hvis det spiller max!</a:t>
            </a:r>
          </a:p>
          <a:p>
            <a:pPr marL="417429" lvl="1" indent="-208714">
              <a:lnSpc>
                <a:spcPts val="2707"/>
              </a:lnSpc>
              <a:buFont typeface="Arial"/>
              <a:buChar char="•"/>
            </a:pPr>
            <a:r>
              <a:rPr lang="en-US" sz="1933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Overvej hvordan I lokker folk til at klikke på videoen? Hvad skal være det seje “blikfang” være, som jeres short skal starte med?</a:t>
            </a:r>
          </a:p>
          <a:p>
            <a:pPr>
              <a:lnSpc>
                <a:spcPts val="2707"/>
              </a:lnSpc>
            </a:pPr>
            <a:endParaRPr lang="en-US" sz="1933">
              <a:solidFill>
                <a:srgbClr val="2B2C3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9606013" y="3113073"/>
            <a:ext cx="1539862" cy="1539862"/>
          </a:xfrm>
          <a:custGeom>
            <a:avLst/>
            <a:gdLst/>
            <a:ahLst/>
            <a:cxnLst/>
            <a:rect l="l" t="t" r="r" b="b"/>
            <a:pathLst>
              <a:path w="2309793" h="2309793">
                <a:moveTo>
                  <a:pt x="0" y="0"/>
                </a:moveTo>
                <a:lnTo>
                  <a:pt x="2309792" y="0"/>
                </a:lnTo>
                <a:lnTo>
                  <a:pt x="2309792" y="2309792"/>
                </a:lnTo>
                <a:lnTo>
                  <a:pt x="0" y="230979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da-DK" sz="1200"/>
          </a:p>
        </p:txBody>
      </p:sp>
      <p:sp>
        <p:nvSpPr>
          <p:cNvPr id="6" name="Freeform 6"/>
          <p:cNvSpPr/>
          <p:nvPr/>
        </p:nvSpPr>
        <p:spPr>
          <a:xfrm>
            <a:off x="9606013" y="1573211"/>
            <a:ext cx="1539862" cy="1539862"/>
          </a:xfrm>
          <a:custGeom>
            <a:avLst/>
            <a:gdLst/>
            <a:ahLst/>
            <a:cxnLst/>
            <a:rect l="l" t="t" r="r" b="b"/>
            <a:pathLst>
              <a:path w="2309793" h="2309793">
                <a:moveTo>
                  <a:pt x="0" y="0"/>
                </a:moveTo>
                <a:lnTo>
                  <a:pt x="2309792" y="0"/>
                </a:lnTo>
                <a:lnTo>
                  <a:pt x="2309792" y="2309793"/>
                </a:lnTo>
                <a:lnTo>
                  <a:pt x="0" y="23097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da-DK" sz="1200"/>
          </a:p>
        </p:txBody>
      </p:sp>
      <p:sp>
        <p:nvSpPr>
          <p:cNvPr id="7" name="Freeform 7"/>
          <p:cNvSpPr/>
          <p:nvPr/>
        </p:nvSpPr>
        <p:spPr>
          <a:xfrm>
            <a:off x="9606013" y="4652934"/>
            <a:ext cx="1539862" cy="1537809"/>
          </a:xfrm>
          <a:custGeom>
            <a:avLst/>
            <a:gdLst/>
            <a:ahLst/>
            <a:cxnLst/>
            <a:rect l="l" t="t" r="r" b="b"/>
            <a:pathLst>
              <a:path w="2309793" h="2306713">
                <a:moveTo>
                  <a:pt x="0" y="0"/>
                </a:moveTo>
                <a:lnTo>
                  <a:pt x="2309792" y="0"/>
                </a:lnTo>
                <a:lnTo>
                  <a:pt x="2309792" y="2306713"/>
                </a:lnTo>
                <a:lnTo>
                  <a:pt x="0" y="23067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da-DK" sz="1200"/>
          </a:p>
        </p:txBody>
      </p:sp>
      <p:sp>
        <p:nvSpPr>
          <p:cNvPr id="8" name="TextBox 8"/>
          <p:cNvSpPr txBox="1"/>
          <p:nvPr/>
        </p:nvSpPr>
        <p:spPr>
          <a:xfrm>
            <a:off x="631498" y="301487"/>
            <a:ext cx="8508941" cy="5207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77"/>
              </a:lnSpc>
            </a:pPr>
            <a:r>
              <a:rPr lang="en-US" sz="3367" spc="17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Produktion af shorts til et SoMe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2192000" cy="6858000"/>
            <a:chOff x="0" y="0"/>
            <a:chExt cx="13239462" cy="744719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239462" cy="7447197"/>
            </a:xfrm>
            <a:custGeom>
              <a:avLst/>
              <a:gdLst/>
              <a:ahLst/>
              <a:cxnLst/>
              <a:rect l="l" t="t" r="r" b="b"/>
              <a:pathLst>
                <a:path w="13239462" h="7447197">
                  <a:moveTo>
                    <a:pt x="0" y="0"/>
                  </a:moveTo>
                  <a:lnTo>
                    <a:pt x="0" y="7447197"/>
                  </a:lnTo>
                  <a:lnTo>
                    <a:pt x="13239462" y="7447197"/>
                  </a:lnTo>
                  <a:lnTo>
                    <a:pt x="13239462" y="0"/>
                  </a:lnTo>
                  <a:lnTo>
                    <a:pt x="0" y="0"/>
                  </a:lnTo>
                  <a:close/>
                  <a:moveTo>
                    <a:pt x="13178501" y="7386237"/>
                  </a:moveTo>
                  <a:lnTo>
                    <a:pt x="59690" y="7386237"/>
                  </a:lnTo>
                  <a:lnTo>
                    <a:pt x="59690" y="59690"/>
                  </a:lnTo>
                  <a:lnTo>
                    <a:pt x="13178501" y="59690"/>
                  </a:lnTo>
                  <a:lnTo>
                    <a:pt x="13178501" y="7386237"/>
                  </a:lnTo>
                  <a:close/>
                </a:path>
              </a:pathLst>
            </a:custGeom>
            <a:solidFill>
              <a:srgbClr val="3B5272"/>
            </a:solidFill>
          </p:spPr>
          <p:txBody>
            <a:bodyPr/>
            <a:lstStyle/>
            <a:p>
              <a:endParaRPr lang="da-DK" sz="1200"/>
            </a:p>
          </p:txBody>
        </p:sp>
      </p:grpSp>
      <p:sp>
        <p:nvSpPr>
          <p:cNvPr id="4" name="Freeform 4"/>
          <p:cNvSpPr/>
          <p:nvPr/>
        </p:nvSpPr>
        <p:spPr>
          <a:xfrm>
            <a:off x="1543790" y="1193443"/>
            <a:ext cx="4285608" cy="3217348"/>
          </a:xfrm>
          <a:custGeom>
            <a:avLst/>
            <a:gdLst/>
            <a:ahLst/>
            <a:cxnLst/>
            <a:rect l="l" t="t" r="r" b="b"/>
            <a:pathLst>
              <a:path w="6428412" h="4826022">
                <a:moveTo>
                  <a:pt x="0" y="0"/>
                </a:moveTo>
                <a:lnTo>
                  <a:pt x="6428412" y="0"/>
                </a:lnTo>
                <a:lnTo>
                  <a:pt x="6428412" y="4826022"/>
                </a:lnTo>
                <a:lnTo>
                  <a:pt x="0" y="48260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da-DK" sz="1200"/>
          </a:p>
        </p:txBody>
      </p:sp>
      <p:sp>
        <p:nvSpPr>
          <p:cNvPr id="5" name="Freeform 5"/>
          <p:cNvSpPr/>
          <p:nvPr/>
        </p:nvSpPr>
        <p:spPr>
          <a:xfrm>
            <a:off x="6595562" y="1193443"/>
            <a:ext cx="4428902" cy="3217348"/>
          </a:xfrm>
          <a:custGeom>
            <a:avLst/>
            <a:gdLst/>
            <a:ahLst/>
            <a:cxnLst/>
            <a:rect l="l" t="t" r="r" b="b"/>
            <a:pathLst>
              <a:path w="6643353" h="4826022">
                <a:moveTo>
                  <a:pt x="0" y="0"/>
                </a:moveTo>
                <a:lnTo>
                  <a:pt x="6643353" y="0"/>
                </a:lnTo>
                <a:lnTo>
                  <a:pt x="6643353" y="4826022"/>
                </a:lnTo>
                <a:lnTo>
                  <a:pt x="0" y="48260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da-DK" sz="1200"/>
          </a:p>
        </p:txBody>
      </p:sp>
      <p:sp>
        <p:nvSpPr>
          <p:cNvPr id="6" name="TextBox 6"/>
          <p:cNvSpPr txBox="1"/>
          <p:nvPr/>
        </p:nvSpPr>
        <p:spPr>
          <a:xfrm>
            <a:off x="685800" y="4518888"/>
            <a:ext cx="10915502" cy="2316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707"/>
              </a:lnSpc>
            </a:pPr>
            <a:r>
              <a:rPr lang="en-US" sz="1933" b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Film eller billeder i videoen?</a:t>
            </a:r>
          </a:p>
          <a:p>
            <a:pPr marL="388641" lvl="1" indent="-194321" algn="just">
              <a:lnSpc>
                <a:spcPts val="2520"/>
              </a:lnSpc>
              <a:buFont typeface="Arial"/>
              <a:buChar char="•"/>
            </a:pPr>
            <a:r>
              <a:rPr lang="en-US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Videoen skal gøres visuel med fx billeder, grafik, farver m.m. Overvej hvordan I bedst sætter det hele sammen, så modtageren med det samme forstår, hvad I vil sige.  </a:t>
            </a:r>
          </a:p>
          <a:p>
            <a:pPr marL="388641" lvl="1" indent="-194321" algn="just">
              <a:lnSpc>
                <a:spcPts val="2520"/>
              </a:lnSpc>
              <a:buFont typeface="Arial"/>
              <a:buChar char="•"/>
            </a:pPr>
            <a:r>
              <a:rPr lang="en-US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Skal videoen både indeholde filmklip (levende billeder) og billeder? </a:t>
            </a:r>
          </a:p>
          <a:p>
            <a:pPr marL="388641" lvl="1" indent="-194321" algn="just">
              <a:lnSpc>
                <a:spcPts val="2520"/>
              </a:lnSpc>
              <a:buFont typeface="Arial"/>
              <a:buChar char="•"/>
            </a:pPr>
            <a:r>
              <a:rPr lang="en-US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Hvordan kan både billeder, farver, videoklip, stickers m.m. sættes så det bliver fedt? </a:t>
            </a:r>
          </a:p>
          <a:p>
            <a:pPr algn="just">
              <a:lnSpc>
                <a:spcPts val="2520"/>
              </a:lnSpc>
            </a:pPr>
            <a:endParaRPr lang="en-US">
              <a:solidFill>
                <a:srgbClr val="2B2C3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algn="just">
              <a:lnSpc>
                <a:spcPts val="3173"/>
              </a:lnSpc>
            </a:pPr>
            <a:endParaRPr lang="en-US">
              <a:solidFill>
                <a:srgbClr val="2B2C3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15633" y="505807"/>
            <a:ext cx="8508941" cy="5207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77"/>
              </a:lnSpc>
            </a:pPr>
            <a:r>
              <a:rPr lang="en-US" sz="3367" spc="17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Produktion af shorts til et SoMe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2192000" cy="6858000"/>
            <a:chOff x="0" y="0"/>
            <a:chExt cx="13239462" cy="744719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239462" cy="7447197"/>
            </a:xfrm>
            <a:custGeom>
              <a:avLst/>
              <a:gdLst/>
              <a:ahLst/>
              <a:cxnLst/>
              <a:rect l="l" t="t" r="r" b="b"/>
              <a:pathLst>
                <a:path w="13239462" h="7447197">
                  <a:moveTo>
                    <a:pt x="0" y="0"/>
                  </a:moveTo>
                  <a:lnTo>
                    <a:pt x="0" y="7447197"/>
                  </a:lnTo>
                  <a:lnTo>
                    <a:pt x="13239462" y="7447197"/>
                  </a:lnTo>
                  <a:lnTo>
                    <a:pt x="13239462" y="0"/>
                  </a:lnTo>
                  <a:lnTo>
                    <a:pt x="0" y="0"/>
                  </a:lnTo>
                  <a:close/>
                  <a:moveTo>
                    <a:pt x="13178501" y="7386237"/>
                  </a:moveTo>
                  <a:lnTo>
                    <a:pt x="59690" y="7386237"/>
                  </a:lnTo>
                  <a:lnTo>
                    <a:pt x="59690" y="59690"/>
                  </a:lnTo>
                  <a:lnTo>
                    <a:pt x="13178501" y="59690"/>
                  </a:lnTo>
                  <a:lnTo>
                    <a:pt x="13178501" y="7386237"/>
                  </a:lnTo>
                  <a:close/>
                </a:path>
              </a:pathLst>
            </a:custGeom>
            <a:solidFill>
              <a:srgbClr val="3B5272"/>
            </a:solidFill>
          </p:spPr>
          <p:txBody>
            <a:bodyPr/>
            <a:lstStyle/>
            <a:p>
              <a:endParaRPr lang="da-DK" sz="1200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462712" y="1832187"/>
            <a:ext cx="8045851" cy="50932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b="1">
                <a:solidFill>
                  <a:srgbClr val="2B2C3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Skrift- og talesprog i videoen</a:t>
            </a:r>
          </a:p>
          <a:p>
            <a:pPr marL="431823" lvl="1" indent="-215911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Overvej, hvordan og hvornår I bruger henholdsvis skriftsproget og talesproget i jeres video. Hvornår er det bedst at skrive noget, og hvornår er det bedst I indtaler noget? Måske skal I kun bruge skrift og musik i jeres short?</a:t>
            </a:r>
          </a:p>
          <a:p>
            <a:pPr marL="431823" lvl="1" indent="-215911">
              <a:lnSpc>
                <a:spcPts val="2800"/>
              </a:lnSpc>
              <a:buFont typeface="Arial"/>
              <a:buChar char="•"/>
            </a:pPr>
            <a:r>
              <a:rPr lang="en-US" sz="200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Overvej, hvordan I kan påvirke jeres modtagere gennem forskellige måder at fortælle noget på: </a:t>
            </a:r>
          </a:p>
          <a:p>
            <a:pPr marL="863645" lvl="2" indent="-287882">
              <a:lnSpc>
                <a:spcPts val="2800"/>
              </a:lnSpc>
              <a:buFont typeface="Arial"/>
              <a:buChar char="⚬"/>
            </a:pPr>
            <a:r>
              <a:rPr lang="en-US" sz="200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Hvordan vil I infomere om det vigtige? </a:t>
            </a:r>
          </a:p>
          <a:p>
            <a:pPr marL="863645" lvl="2" indent="-287882">
              <a:lnSpc>
                <a:spcPts val="2800"/>
              </a:lnSpc>
              <a:buFont typeface="Arial"/>
              <a:buChar char="⚬"/>
            </a:pPr>
            <a:r>
              <a:rPr lang="en-US" sz="200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Skal der vises følelser eller holdninger til noget? </a:t>
            </a:r>
          </a:p>
          <a:p>
            <a:pPr marL="863645" lvl="2" indent="-287882">
              <a:lnSpc>
                <a:spcPts val="2800"/>
              </a:lnSpc>
              <a:buFont typeface="Arial"/>
              <a:buChar char="⚬"/>
            </a:pPr>
            <a:r>
              <a:rPr lang="en-US" sz="2000">
                <a:solidFill>
                  <a:srgbClr val="2B2C30"/>
                </a:solidFill>
                <a:latin typeface="Open Sans"/>
                <a:ea typeface="Open Sans"/>
                <a:cs typeface="Open Sans"/>
                <a:sym typeface="Open Sans"/>
              </a:rPr>
              <a:t>Hvordan vil du understrege en pointe (fx. med en sticker)? Pas på det ikke bliver for meget på en gang, så det bliver rodet... :-)</a:t>
            </a:r>
          </a:p>
          <a:p>
            <a:pPr>
              <a:lnSpc>
                <a:spcPts val="3173"/>
              </a:lnSpc>
            </a:pPr>
            <a:endParaRPr lang="en-US" sz="2000">
              <a:solidFill>
                <a:srgbClr val="2B2C3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>
              <a:lnSpc>
                <a:spcPts val="3173"/>
              </a:lnSpc>
            </a:pPr>
            <a:endParaRPr lang="en-US" sz="2000">
              <a:solidFill>
                <a:srgbClr val="2B2C3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9321418" y="3161097"/>
            <a:ext cx="2184782" cy="1668379"/>
          </a:xfrm>
          <a:custGeom>
            <a:avLst/>
            <a:gdLst/>
            <a:ahLst/>
            <a:cxnLst/>
            <a:rect l="l" t="t" r="r" b="b"/>
            <a:pathLst>
              <a:path w="3277173" h="2502568">
                <a:moveTo>
                  <a:pt x="0" y="0"/>
                </a:moveTo>
                <a:lnTo>
                  <a:pt x="3277173" y="0"/>
                </a:lnTo>
                <a:lnTo>
                  <a:pt x="3277173" y="2502569"/>
                </a:lnTo>
                <a:lnTo>
                  <a:pt x="0" y="250256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a-DK" sz="1200"/>
          </a:p>
        </p:txBody>
      </p:sp>
      <p:sp>
        <p:nvSpPr>
          <p:cNvPr id="6" name="Freeform 6"/>
          <p:cNvSpPr/>
          <p:nvPr/>
        </p:nvSpPr>
        <p:spPr>
          <a:xfrm>
            <a:off x="8744589" y="3828449"/>
            <a:ext cx="1239583" cy="1371600"/>
          </a:xfrm>
          <a:custGeom>
            <a:avLst/>
            <a:gdLst/>
            <a:ahLst/>
            <a:cxnLst/>
            <a:rect l="l" t="t" r="r" b="b"/>
            <a:pathLst>
              <a:path w="1859375" h="2057400">
                <a:moveTo>
                  <a:pt x="0" y="0"/>
                </a:moveTo>
                <a:lnTo>
                  <a:pt x="1859375" y="0"/>
                </a:lnTo>
                <a:lnTo>
                  <a:pt x="1859375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a-DK" sz="1200"/>
          </a:p>
        </p:txBody>
      </p:sp>
      <p:sp>
        <p:nvSpPr>
          <p:cNvPr id="7" name="TextBox 7"/>
          <p:cNvSpPr txBox="1"/>
          <p:nvPr/>
        </p:nvSpPr>
        <p:spPr>
          <a:xfrm>
            <a:off x="462712" y="654050"/>
            <a:ext cx="8508941" cy="5207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77"/>
              </a:lnSpc>
            </a:pPr>
            <a:r>
              <a:rPr lang="en-US" sz="3367" spc="17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Produktion af shorts til et SoMe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d6338997-214a-4f92-ba75-0397f10a84cc}" enabled="0" method="" siteId="{d6338997-214a-4f92-ba75-0397f10a84c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982</Words>
  <Application>Microsoft Office PowerPoint</Application>
  <PresentationFormat>Widescreen</PresentationFormat>
  <Paragraphs>107</Paragraphs>
  <Slides>13</Slides>
  <Notes>11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6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13</vt:i4>
      </vt:variant>
    </vt:vector>
  </HeadingPairs>
  <TitlesOfParts>
    <vt:vector size="20" baseType="lpstr">
      <vt:lpstr>Aptos</vt:lpstr>
      <vt:lpstr>Aptos Display</vt:lpstr>
      <vt:lpstr>Arial</vt:lpstr>
      <vt:lpstr>Open Sans</vt:lpstr>
      <vt:lpstr>Open Sans Bold</vt:lpstr>
      <vt:lpstr>Playfair Display</vt:lpstr>
      <vt:lpstr>Office-tema</vt:lpstr>
      <vt:lpstr>Youtube shorts og algoritmisk literacy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Udarbejdet af:  Anne Birk Ellegren Tina Hejsel Lise Dissing Møller Ditte Vejby Schou</vt:lpstr>
    </vt:vector>
  </TitlesOfParts>
  <Company>UCN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Ditte Vejby Schou</dc:creator>
  <cp:lastModifiedBy>Ditte Vejby Schou</cp:lastModifiedBy>
  <cp:revision>1</cp:revision>
  <dcterms:created xsi:type="dcterms:W3CDTF">2025-09-23T14:12:57Z</dcterms:created>
  <dcterms:modified xsi:type="dcterms:W3CDTF">2025-10-31T19:23:45Z</dcterms:modified>
</cp:coreProperties>
</file>